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22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94496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1672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7956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57349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94969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24630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04810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3627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412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0494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4393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5876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1888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1726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7052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019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5D4C0-F499-446D-8AD0-C7BE5077A6C6}" type="datetimeFigureOut">
              <a:rPr lang="en-GB" smtClean="0"/>
              <a:pPr/>
              <a:t>27/06/2017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401AF7-90E2-4980-BC66-48BFDC0D6D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6172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qhXUW_v-1s" TargetMode="External"/><Relationship Id="rId2" Type="http://schemas.openxmlformats.org/officeDocument/2006/relationships/hyperlink" Target="https://www.oxfordowl.co.uk/for-home/reading-owl/expert-help/the-year-1-phonics-screening-check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www.youtube.com/watch?v=5J2Ddf_0Om8&amp;t=8s" TargetMode="External"/><Relationship Id="rId4" Type="http://schemas.openxmlformats.org/officeDocument/2006/relationships/hyperlink" Target="https://www.youtube.com/watch?v=-ksblMiliA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96788"/>
            <a:ext cx="7766936" cy="1788459"/>
          </a:xfrm>
        </p:spPr>
        <p:txBody>
          <a:bodyPr/>
          <a:lstStyle/>
          <a:p>
            <a:pPr algn="ctr"/>
            <a:r>
              <a:rPr lang="en-GB" sz="9600" dirty="0" smtClean="0">
                <a:solidFill>
                  <a:schemeClr val="accent2">
                    <a:lumMod val="50000"/>
                  </a:schemeClr>
                </a:solidFill>
              </a:rPr>
              <a:t>Phonics</a:t>
            </a:r>
            <a:endParaRPr lang="en-GB" sz="9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1196" y="2985247"/>
            <a:ext cx="7766936" cy="1344706"/>
          </a:xfrm>
        </p:spPr>
        <p:txBody>
          <a:bodyPr>
            <a:noAutofit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</a:rPr>
              <a:t>Best Practice </a:t>
            </a:r>
            <a:endParaRPr lang="en-GB" sz="66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Image result for Phonics screening test practice car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0775" y="4505330"/>
            <a:ext cx="5217459" cy="1844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199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79580" y="609600"/>
            <a:ext cx="10611406" cy="1320800"/>
          </a:xfrm>
        </p:spPr>
        <p:txBody>
          <a:bodyPr>
            <a:normAutofit fontScale="90000"/>
          </a:bodyPr>
          <a:lstStyle/>
          <a:p>
            <a:r>
              <a:rPr lang="en-US" sz="2700" b="1" dirty="0" err="1" smtClean="0">
                <a:solidFill>
                  <a:schemeClr val="accent1">
                    <a:lumMod val="50000"/>
                  </a:schemeClr>
                </a:solidFill>
              </a:rPr>
              <a:t>Organising</a:t>
            </a:r>
            <a:r>
              <a:rPr lang="en-US" sz="27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700" b="1" dirty="0">
                <a:solidFill>
                  <a:schemeClr val="accent1">
                    <a:lumMod val="50000"/>
                  </a:schemeClr>
                </a:solidFill>
              </a:rPr>
              <a:t>each taught session to cover essential </a:t>
            </a:r>
            <a:r>
              <a:rPr lang="en-US" sz="2700" b="1" dirty="0" smtClean="0">
                <a:solidFill>
                  <a:schemeClr val="accent1">
                    <a:lumMod val="50000"/>
                  </a:schemeClr>
                </a:solidFill>
              </a:rPr>
              <a:t>elements;</a:t>
            </a:r>
            <a:br>
              <a:rPr lang="en-US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700" b="1" dirty="0">
                <a:solidFill>
                  <a:srgbClr val="FF0000"/>
                </a:solidFill>
              </a:rPr>
              <a:t>R</a:t>
            </a:r>
            <a:r>
              <a:rPr lang="en-US" sz="2700" b="1" dirty="0" smtClean="0">
                <a:solidFill>
                  <a:srgbClr val="FF0000"/>
                </a:solidFill>
              </a:rPr>
              <a:t>evise</a:t>
            </a:r>
            <a:r>
              <a:rPr lang="en-US" sz="2700" b="1" dirty="0">
                <a:solidFill>
                  <a:srgbClr val="FF0000"/>
                </a:solidFill>
              </a:rPr>
              <a:t>, </a:t>
            </a:r>
            <a:r>
              <a:rPr lang="en-US" sz="2700" b="1" dirty="0" smtClean="0">
                <a:solidFill>
                  <a:srgbClr val="FF0000"/>
                </a:solidFill>
              </a:rPr>
              <a:t>Teach</a:t>
            </a:r>
            <a:r>
              <a:rPr lang="en-US" sz="2700" b="1" dirty="0">
                <a:solidFill>
                  <a:srgbClr val="FF0000"/>
                </a:solidFill>
              </a:rPr>
              <a:t>, </a:t>
            </a:r>
            <a:r>
              <a:rPr lang="en-US" sz="2700" b="1" dirty="0" smtClean="0">
                <a:solidFill>
                  <a:srgbClr val="FF0000"/>
                </a:solidFill>
              </a:rPr>
              <a:t>Practice</a:t>
            </a:r>
            <a:r>
              <a:rPr lang="en-US" sz="2700" b="1" dirty="0">
                <a:solidFill>
                  <a:srgbClr val="FF0000"/>
                </a:solidFill>
              </a:rPr>
              <a:t>, </a:t>
            </a:r>
            <a:r>
              <a:rPr lang="en-US" sz="2700" b="1" dirty="0" smtClean="0">
                <a:solidFill>
                  <a:srgbClr val="FF0000"/>
                </a:solidFill>
              </a:rPr>
              <a:t>Apply + (Assess)</a:t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5226602"/>
              </p:ext>
            </p:extLst>
          </p:nvPr>
        </p:nvGraphicFramePr>
        <p:xfrm>
          <a:off x="979580" y="1455313"/>
          <a:ext cx="8666696" cy="5402687"/>
        </p:xfrm>
        <a:graphic>
          <a:graphicData uri="http://schemas.openxmlformats.org/presentationml/2006/ole">
            <p:oleObj spid="_x0000_s2099" name="Document" r:id="rId3" imgW="9697442" imgH="7224594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8138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Monitoring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learning and assessment of progress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3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chemeClr val="accent2">
                    <a:lumMod val="50000"/>
                  </a:schemeClr>
                </a:solidFill>
              </a:rPr>
              <a:t>Regular summative assessment - </a:t>
            </a:r>
            <a:r>
              <a:rPr lang="en-GB" b="1" dirty="0" smtClean="0">
                <a:solidFill>
                  <a:srgbClr val="FF0000"/>
                </a:solidFill>
              </a:rPr>
              <a:t>to inform medium term planning – at the start and end of every Half-term</a:t>
            </a:r>
          </a:p>
          <a:p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chemeClr val="accent2">
                    <a:lumMod val="50000"/>
                  </a:schemeClr>
                </a:solidFill>
              </a:rPr>
              <a:t>Ongoing formative assessment - </a:t>
            </a:r>
            <a:r>
              <a:rPr lang="en-GB" b="1" dirty="0" smtClean="0">
                <a:solidFill>
                  <a:srgbClr val="FF0000"/>
                </a:solidFill>
              </a:rPr>
              <a:t>of learning </a:t>
            </a:r>
            <a:r>
              <a:rPr lang="en-GB" b="1" dirty="0">
                <a:solidFill>
                  <a:srgbClr val="FF0000"/>
                </a:solidFill>
              </a:rPr>
              <a:t>in every </a:t>
            </a:r>
            <a:r>
              <a:rPr lang="en-GB" b="1" dirty="0" smtClean="0">
                <a:solidFill>
                  <a:srgbClr val="FF0000"/>
                </a:solidFill>
              </a:rPr>
              <a:t>lesson, to inform next day planning. Review progress at the end of each week to plan future teaching.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chemeClr val="accent2">
                    <a:lumMod val="50000"/>
                  </a:schemeClr>
                </a:solidFill>
              </a:rPr>
              <a:t>Planning</a:t>
            </a:r>
            <a:r>
              <a:rPr lang="en-GB" b="1" dirty="0" smtClean="0">
                <a:solidFill>
                  <a:srgbClr val="FF0000"/>
                </a:solidFill>
              </a:rPr>
              <a:t> – Don’t save the hardest until last – Sec</a:t>
            </a:r>
            <a:r>
              <a:rPr lang="en-GB" b="1" u="sng" dirty="0" smtClean="0">
                <a:solidFill>
                  <a:srgbClr val="FF0000"/>
                </a:solidFill>
              </a:rPr>
              <a:t>ure</a:t>
            </a:r>
            <a:r>
              <a:rPr lang="en-GB" b="1" dirty="0" smtClean="0">
                <a:solidFill>
                  <a:srgbClr val="FF0000"/>
                </a:solidFill>
              </a:rPr>
              <a:t>  </a:t>
            </a:r>
            <a:r>
              <a:rPr lang="en-GB" b="1" u="sng" dirty="0" err="1" smtClean="0">
                <a:solidFill>
                  <a:schemeClr val="accent2">
                    <a:lumMod val="50000"/>
                  </a:schemeClr>
                </a:solidFill>
              </a:rPr>
              <a:t>ure</a:t>
            </a:r>
            <a:r>
              <a:rPr lang="en-GB" b="1" dirty="0" smtClean="0">
                <a:solidFill>
                  <a:srgbClr val="FF0000"/>
                </a:solidFill>
              </a:rPr>
              <a:t>!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How I changed the way I planned for progression?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Pace, Overlearning and Staying Together!</a:t>
            </a:r>
          </a:p>
          <a:p>
            <a:r>
              <a:rPr lang="en-GB" b="1" dirty="0" smtClean="0">
                <a:solidFill>
                  <a:schemeClr val="accent2">
                    <a:lumMod val="50000"/>
                  </a:schemeClr>
                </a:solidFill>
              </a:rPr>
              <a:t>Year 1 – Phase 5 by Christmas, then Revisit and Revise</a:t>
            </a:r>
          </a:p>
          <a:p>
            <a:r>
              <a:rPr lang="en-GB" b="1" dirty="0" smtClean="0">
                <a:solidFill>
                  <a:schemeClr val="accent2">
                    <a:lumMod val="50000"/>
                  </a:schemeClr>
                </a:solidFill>
              </a:rPr>
              <a:t>Year 2 – </a:t>
            </a:r>
            <a:r>
              <a:rPr lang="en-GB" b="1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GB" b="1" dirty="0" smtClean="0">
                <a:solidFill>
                  <a:schemeClr val="accent2">
                    <a:lumMod val="50000"/>
                  </a:schemeClr>
                </a:solidFill>
              </a:rPr>
              <a:t>arget children </a:t>
            </a:r>
            <a:endParaRPr lang="en-GB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8194" name="Picture 2" descr="Image result for teaching phon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74002" y="502274"/>
            <a:ext cx="2458652" cy="233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295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74812"/>
            <a:ext cx="8596668" cy="238012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Training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TAs and teachers new to 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school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Subject Knowledge</a:t>
            </a:r>
            <a:b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Terminology</a:t>
            </a:r>
            <a:b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Key Strategies</a:t>
            </a:r>
            <a:b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Correct pronunciation of sounds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6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079376"/>
            <a:ext cx="8596668" cy="32847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Oxford Reading Tree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https://www.oxfordowl.co.uk/for-home/reading-owl/expert-help/the-year-1-phonics-screening-check</a:t>
            </a:r>
            <a:r>
              <a:rPr lang="en-GB" b="1" dirty="0" smtClean="0">
                <a:solidFill>
                  <a:schemeClr val="accent2">
                    <a:lumMod val="50000"/>
                  </a:schemeClr>
                </a:solidFill>
                <a:hlinkClick r:id="rId2"/>
              </a:rPr>
              <a:t>/</a:t>
            </a:r>
            <a:endParaRPr lang="en-GB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Letters and Sounds</a:t>
            </a:r>
          </a:p>
          <a:p>
            <a:pPr marL="0" indent="0">
              <a:buNone/>
            </a:pPr>
            <a:r>
              <a:rPr lang="en-GB" b="1" dirty="0">
                <a:solidFill>
                  <a:srgbClr val="92D050"/>
                </a:solidFill>
                <a:hlinkClick r:id="rId3"/>
              </a:rPr>
              <a:t>https://</a:t>
            </a:r>
            <a:r>
              <a:rPr lang="en-GB" b="1" dirty="0" smtClean="0">
                <a:solidFill>
                  <a:srgbClr val="92D050"/>
                </a:solidFill>
                <a:hlinkClick r:id="rId3"/>
              </a:rPr>
              <a:t>www.youtube.com/watch?v=BqhXUW_v-1s</a:t>
            </a:r>
            <a:endParaRPr lang="en-GB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Jolly Phonics</a:t>
            </a:r>
          </a:p>
          <a:p>
            <a:pPr marL="0" indent="0">
              <a:buNone/>
            </a:pPr>
            <a:r>
              <a:rPr lang="en-GB" b="1" dirty="0">
                <a:solidFill>
                  <a:srgbClr val="92D050"/>
                </a:solidFill>
                <a:hlinkClick r:id="rId4"/>
              </a:rPr>
              <a:t>https://www.youtube.com/watch?v=-</a:t>
            </a:r>
            <a:r>
              <a:rPr lang="en-GB" b="1" dirty="0" smtClean="0">
                <a:solidFill>
                  <a:srgbClr val="92D050"/>
                </a:solidFill>
                <a:hlinkClick r:id="rId4"/>
              </a:rPr>
              <a:t>ksblMiliA8</a:t>
            </a:r>
            <a:endParaRPr lang="en-GB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Read, Write, Inc.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chemeClr val="accent2">
                    <a:lumMod val="50000"/>
                  </a:schemeClr>
                </a:solidFill>
                <a:hlinkClick r:id="rId5"/>
              </a:rPr>
              <a:t>https://</a:t>
            </a:r>
            <a:r>
              <a:rPr lang="en-GB" b="1" dirty="0" smtClean="0">
                <a:solidFill>
                  <a:schemeClr val="accent2">
                    <a:lumMod val="50000"/>
                  </a:schemeClr>
                </a:solidFill>
                <a:hlinkClick r:id="rId5"/>
              </a:rPr>
              <a:t>www.youtube.com/watch?v=5J2Ddf_0Om8&amp;t=8s</a:t>
            </a:r>
            <a:endParaRPr lang="en-GB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7172" name="Picture 4" descr=" 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45671" y="862885"/>
            <a:ext cx="3528331" cy="221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0646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Demonstration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of teaching in Year 1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787152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Buried Treasure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Quiz, Quiz, swap</a:t>
            </a:r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rgbClr val="FF0000"/>
                </a:solidFill>
              </a:rPr>
              <a:t>Pass the Parcel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Phonics Swat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Pick up prizes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What’s in the Box?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Cross the Golden river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Rock, paper, scissors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What sound Mr Wolf?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Hangman</a:t>
            </a:r>
          </a:p>
          <a:p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rgbClr val="FF0000"/>
                </a:solidFill>
              </a:rPr>
              <a:t>Physical demonstrations – vowel digraphs, split digraphs, segmenting and blending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Mini- whiteboards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Whisper talk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Phonics fingers, Robot Arms</a:t>
            </a:r>
          </a:p>
          <a:p>
            <a:pPr marL="0" indent="0">
              <a:buNone/>
            </a:pPr>
            <a:r>
              <a:rPr lang="en-GB" sz="2200" b="1" dirty="0" smtClean="0">
                <a:solidFill>
                  <a:schemeClr val="accent2">
                    <a:lumMod val="50000"/>
                  </a:schemeClr>
                </a:solidFill>
              </a:rPr>
              <a:t>Resources from schemes have their place, but don’t over-rely!</a:t>
            </a:r>
          </a:p>
          <a:p>
            <a:endParaRPr lang="en-GB" dirty="0"/>
          </a:p>
        </p:txBody>
      </p:sp>
      <p:pic>
        <p:nvPicPr>
          <p:cNvPr id="3076" name="Picture 4" descr="Image result for pass the par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37523" y="1347321"/>
            <a:ext cx="2079812" cy="207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Phonics fing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61693" y="2844053"/>
            <a:ext cx="1647825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 for cartoon wol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206" y="1267250"/>
            <a:ext cx="2049318" cy="223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1601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8823" y="470263"/>
            <a:ext cx="883049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 smtClean="0">
                <a:solidFill>
                  <a:srgbClr val="FF0000"/>
                </a:solidFill>
              </a:rPr>
              <a:t>Section 1 (20 words)</a:t>
            </a:r>
          </a:p>
          <a:p>
            <a:endParaRPr lang="en-GB" dirty="0" smtClean="0"/>
          </a:p>
          <a:p>
            <a:r>
              <a:rPr lang="en-GB" dirty="0" err="1"/>
              <a:t>l</a:t>
            </a:r>
            <a:r>
              <a:rPr lang="en-GB" dirty="0" err="1" smtClean="0"/>
              <a:t>ig</a:t>
            </a:r>
            <a:r>
              <a:rPr lang="en-GB" dirty="0" smtClean="0"/>
              <a:t>  </a:t>
            </a:r>
            <a:r>
              <a:rPr lang="en-GB" dirty="0" err="1" smtClean="0"/>
              <a:t>mep</a:t>
            </a:r>
            <a:r>
              <a:rPr lang="en-GB" dirty="0" smtClean="0"/>
              <a:t>  </a:t>
            </a:r>
            <a:r>
              <a:rPr lang="en-GB" dirty="0" err="1" smtClean="0"/>
              <a:t>gax</a:t>
            </a:r>
            <a:r>
              <a:rPr lang="en-GB" dirty="0" smtClean="0"/>
              <a:t>  </a:t>
            </a:r>
            <a:r>
              <a:rPr lang="en-GB" dirty="0" err="1" smtClean="0"/>
              <a:t>emp</a:t>
            </a:r>
            <a:r>
              <a:rPr lang="en-GB" dirty="0" smtClean="0"/>
              <a:t>  (simple </a:t>
            </a:r>
            <a:r>
              <a:rPr lang="en-GB" dirty="0" err="1" smtClean="0"/>
              <a:t>cvc</a:t>
            </a:r>
            <a:r>
              <a:rPr lang="en-GB" dirty="0" smtClean="0"/>
              <a:t> or </a:t>
            </a:r>
            <a:r>
              <a:rPr lang="en-GB" dirty="0" err="1" smtClean="0"/>
              <a:t>vcc</a:t>
            </a:r>
            <a:r>
              <a:rPr lang="en-GB" dirty="0" smtClean="0"/>
              <a:t> words)</a:t>
            </a:r>
          </a:p>
          <a:p>
            <a:endParaRPr lang="en-GB" dirty="0" smtClean="0"/>
          </a:p>
          <a:p>
            <a:r>
              <a:rPr lang="en-GB" dirty="0" err="1"/>
              <a:t>b</a:t>
            </a:r>
            <a:r>
              <a:rPr lang="en-GB" dirty="0" err="1" smtClean="0"/>
              <a:t>eff</a:t>
            </a:r>
            <a:r>
              <a:rPr lang="en-GB" dirty="0" smtClean="0"/>
              <a:t>  shup </a:t>
            </a:r>
            <a:r>
              <a:rPr lang="en-GB" dirty="0" err="1" smtClean="0"/>
              <a:t>d</a:t>
            </a:r>
            <a:r>
              <a:rPr lang="en-GB" dirty="0" err="1" smtClean="0">
                <a:solidFill>
                  <a:srgbClr val="FF0000"/>
                </a:solidFill>
              </a:rPr>
              <a:t>oi</a:t>
            </a:r>
            <a:r>
              <a:rPr lang="en-GB" dirty="0" err="1" smtClean="0"/>
              <a:t>l</a:t>
            </a:r>
            <a:r>
              <a:rPr lang="en-GB" dirty="0" smtClean="0"/>
              <a:t>  </a:t>
            </a:r>
            <a:r>
              <a:rPr lang="en-GB" dirty="0" err="1" smtClean="0"/>
              <a:t>ch</a:t>
            </a:r>
            <a:r>
              <a:rPr lang="en-GB" dirty="0" err="1" smtClean="0">
                <a:solidFill>
                  <a:srgbClr val="FF0000"/>
                </a:solidFill>
              </a:rPr>
              <a:t>ar</a:t>
            </a:r>
            <a:r>
              <a:rPr lang="en-GB" dirty="0" err="1" smtClean="0"/>
              <a:t>b</a:t>
            </a:r>
            <a:r>
              <a:rPr lang="en-GB" dirty="0" smtClean="0"/>
              <a:t> (</a:t>
            </a:r>
            <a:r>
              <a:rPr lang="en-GB" dirty="0" err="1" smtClean="0"/>
              <a:t>cvc</a:t>
            </a:r>
            <a:r>
              <a:rPr lang="en-GB" dirty="0" smtClean="0"/>
              <a:t> – vowel digraphs0</a:t>
            </a:r>
          </a:p>
          <a:p>
            <a:endParaRPr lang="en-GB" dirty="0"/>
          </a:p>
          <a:p>
            <a:r>
              <a:rPr lang="en-GB" dirty="0" err="1">
                <a:solidFill>
                  <a:srgbClr val="FF0000"/>
                </a:solidFill>
              </a:rPr>
              <a:t>f</a:t>
            </a:r>
            <a:r>
              <a:rPr lang="en-GB" dirty="0" err="1" smtClean="0">
                <a:solidFill>
                  <a:srgbClr val="FF0000"/>
                </a:solidFill>
              </a:rPr>
              <a:t>r</a:t>
            </a:r>
            <a:r>
              <a:rPr lang="en-GB" dirty="0" err="1" smtClean="0"/>
              <a:t>ex</a:t>
            </a:r>
            <a:r>
              <a:rPr lang="en-GB" dirty="0" smtClean="0"/>
              <a:t>  </a:t>
            </a:r>
            <a:r>
              <a:rPr lang="en-GB" dirty="0" err="1" smtClean="0">
                <a:solidFill>
                  <a:srgbClr val="FF0000"/>
                </a:solidFill>
              </a:rPr>
              <a:t>cr</a:t>
            </a:r>
            <a:r>
              <a:rPr lang="en-GB" dirty="0" err="1" smtClean="0"/>
              <a:t>iff</a:t>
            </a:r>
            <a:r>
              <a:rPr lang="en-GB" dirty="0" smtClean="0"/>
              <a:t>  haps </a:t>
            </a:r>
            <a:r>
              <a:rPr lang="en-GB" dirty="0" err="1" smtClean="0"/>
              <a:t>bar</a:t>
            </a:r>
            <a:r>
              <a:rPr lang="en-GB" dirty="0" err="1" smtClean="0">
                <a:solidFill>
                  <a:srgbClr val="FF0000"/>
                </a:solidFill>
              </a:rPr>
              <a:t>st</a:t>
            </a:r>
            <a:r>
              <a:rPr lang="en-GB" dirty="0" smtClean="0"/>
              <a:t>  (consonant clusters)</a:t>
            </a:r>
          </a:p>
          <a:p>
            <a:endParaRPr lang="en-GB" dirty="0" smtClean="0"/>
          </a:p>
          <a:p>
            <a:r>
              <a:rPr lang="en-GB" dirty="0" smtClean="0"/>
              <a:t>chin  deck  horn  queen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tr</a:t>
            </a:r>
            <a:r>
              <a:rPr lang="en-GB" dirty="0" smtClean="0"/>
              <a:t>am  </a:t>
            </a:r>
            <a:r>
              <a:rPr lang="en-GB" dirty="0" smtClean="0">
                <a:solidFill>
                  <a:srgbClr val="FF0000"/>
                </a:solidFill>
              </a:rPr>
              <a:t>pr</a:t>
            </a:r>
            <a:r>
              <a:rPr lang="en-GB" dirty="0" smtClean="0"/>
              <a:t>ess  se</a:t>
            </a:r>
            <a:r>
              <a:rPr lang="en-GB" dirty="0" smtClean="0">
                <a:solidFill>
                  <a:srgbClr val="FF0000"/>
                </a:solidFill>
              </a:rPr>
              <a:t>lf</a:t>
            </a:r>
            <a:r>
              <a:rPr lang="en-GB" dirty="0" smtClean="0"/>
              <a:t>  keep</a:t>
            </a:r>
            <a:r>
              <a:rPr lang="en-GB" dirty="0" smtClean="0">
                <a:solidFill>
                  <a:srgbClr val="FF0000"/>
                </a:solidFill>
              </a:rPr>
              <a:t>s </a:t>
            </a:r>
            <a:r>
              <a:rPr lang="en-GB" dirty="0" smtClean="0"/>
              <a:t>(consonant cluster + tense)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u="sng" dirty="0" smtClean="0">
                <a:solidFill>
                  <a:srgbClr val="FF0000"/>
                </a:solidFill>
              </a:rPr>
              <a:t>Section 2 (20 words)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r>
              <a:rPr lang="en-GB" dirty="0" err="1" smtClean="0"/>
              <a:t>j</a:t>
            </a:r>
            <a:r>
              <a:rPr lang="en-GB" dirty="0" err="1" smtClean="0">
                <a:solidFill>
                  <a:srgbClr val="FF0000"/>
                </a:solidFill>
              </a:rPr>
              <a:t>igh</a:t>
            </a:r>
            <a:r>
              <a:rPr lang="en-GB" dirty="0" smtClean="0"/>
              <a:t>  </a:t>
            </a:r>
            <a:r>
              <a:rPr lang="en-GB" dirty="0" err="1" smtClean="0"/>
              <a:t>woats</a:t>
            </a:r>
            <a:r>
              <a:rPr lang="en-GB" dirty="0" smtClean="0"/>
              <a:t>  </a:t>
            </a:r>
            <a:r>
              <a:rPr lang="en-GB" dirty="0" err="1" smtClean="0"/>
              <a:t>rird</a:t>
            </a:r>
            <a:r>
              <a:rPr lang="en-GB" dirty="0" smtClean="0"/>
              <a:t>  </a:t>
            </a:r>
            <a:r>
              <a:rPr lang="en-GB" dirty="0" err="1" smtClean="0"/>
              <a:t>ph</a:t>
            </a:r>
            <a:r>
              <a:rPr lang="en-GB" dirty="0" err="1" smtClean="0">
                <a:solidFill>
                  <a:srgbClr val="FF0000"/>
                </a:solidFill>
              </a:rPr>
              <a:t>o</a:t>
            </a:r>
            <a:r>
              <a:rPr lang="en-GB" dirty="0" err="1" smtClean="0"/>
              <a:t>p</a:t>
            </a:r>
            <a:r>
              <a:rPr lang="en-GB" dirty="0" err="1" smtClean="0">
                <a:solidFill>
                  <a:srgbClr val="FF0000"/>
                </a:solidFill>
              </a:rPr>
              <a:t>e</a:t>
            </a:r>
            <a:r>
              <a:rPr lang="en-GB" dirty="0" smtClean="0">
                <a:solidFill>
                  <a:srgbClr val="FF0000"/>
                </a:solidFill>
              </a:rPr>
              <a:t>  </a:t>
            </a:r>
            <a:r>
              <a:rPr lang="en-GB" dirty="0" smtClean="0"/>
              <a:t>(</a:t>
            </a:r>
            <a:r>
              <a:rPr lang="en-GB" dirty="0" err="1" smtClean="0"/>
              <a:t>trigraph</a:t>
            </a:r>
            <a:r>
              <a:rPr lang="en-GB" dirty="0" smtClean="0"/>
              <a:t> and split digraph)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gl</a:t>
            </a:r>
            <a:r>
              <a:rPr lang="en-GB" dirty="0" err="1" smtClean="0"/>
              <a:t>i</a:t>
            </a:r>
            <a:r>
              <a:rPr lang="en-GB" dirty="0" err="1" smtClean="0">
                <a:solidFill>
                  <a:srgbClr val="FF0000"/>
                </a:solidFill>
              </a:rPr>
              <a:t>ps</a:t>
            </a:r>
            <a:r>
              <a:rPr lang="en-GB" dirty="0" smtClean="0"/>
              <a:t>  </a:t>
            </a:r>
            <a:r>
              <a:rPr lang="en-GB" dirty="0" err="1" smtClean="0">
                <a:solidFill>
                  <a:srgbClr val="FF0000"/>
                </a:solidFill>
              </a:rPr>
              <a:t>fl</a:t>
            </a:r>
            <a:r>
              <a:rPr lang="en-GB" dirty="0" err="1" smtClean="0"/>
              <a:t>oo</a:t>
            </a:r>
            <a:r>
              <a:rPr lang="en-GB" dirty="0" err="1" smtClean="0">
                <a:solidFill>
                  <a:srgbClr val="FF0000"/>
                </a:solidFill>
              </a:rPr>
              <a:t>st</a:t>
            </a:r>
            <a:r>
              <a:rPr lang="en-GB" dirty="0" smtClean="0"/>
              <a:t>  </a:t>
            </a:r>
            <a:r>
              <a:rPr lang="en-GB" dirty="0" err="1" smtClean="0">
                <a:solidFill>
                  <a:srgbClr val="FF0000"/>
                </a:solidFill>
              </a:rPr>
              <a:t>spl</a:t>
            </a:r>
            <a:r>
              <a:rPr lang="en-GB" dirty="0" err="1" smtClean="0"/>
              <a:t>am</a:t>
            </a:r>
            <a:r>
              <a:rPr lang="en-GB" dirty="0" smtClean="0"/>
              <a:t>  </a:t>
            </a:r>
            <a:r>
              <a:rPr lang="en-GB" dirty="0" err="1" smtClean="0">
                <a:solidFill>
                  <a:srgbClr val="FF0000"/>
                </a:solidFill>
              </a:rPr>
              <a:t>str</a:t>
            </a:r>
            <a:r>
              <a:rPr lang="en-GB" dirty="0" err="1" smtClean="0">
                <a:solidFill>
                  <a:srgbClr val="00B050"/>
                </a:solidFill>
              </a:rPr>
              <a:t>i</a:t>
            </a:r>
            <a:r>
              <a:rPr lang="en-GB" dirty="0" err="1" smtClean="0"/>
              <a:t>b</a:t>
            </a:r>
            <a:r>
              <a:rPr lang="en-GB" dirty="0" err="1" smtClean="0">
                <a:solidFill>
                  <a:srgbClr val="00B050"/>
                </a:solidFill>
              </a:rPr>
              <a:t>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i="1" dirty="0" smtClean="0"/>
              <a:t>(longer consonant clusters and spilt digraphs)</a:t>
            </a:r>
          </a:p>
          <a:p>
            <a:endParaRPr lang="en-GB" dirty="0" smtClean="0"/>
          </a:p>
          <a:p>
            <a:r>
              <a:rPr lang="en-GB" dirty="0" smtClean="0"/>
              <a:t> stair  haunt  lied  wove</a:t>
            </a:r>
          </a:p>
          <a:p>
            <a:endParaRPr lang="en-GB" dirty="0" smtClean="0"/>
          </a:p>
          <a:p>
            <a:r>
              <a:rPr lang="en-GB" dirty="0" smtClean="0"/>
              <a:t> drank treats  scram  stroke</a:t>
            </a:r>
          </a:p>
          <a:p>
            <a:endParaRPr lang="en-GB" dirty="0" smtClean="0"/>
          </a:p>
          <a:p>
            <a:r>
              <a:rPr lang="en-GB" dirty="0" smtClean="0"/>
              <a:t> arrow  forest  wishing  brighter (polysyllabic and best bet words)</a:t>
            </a:r>
            <a:endParaRPr lang="en-GB" dirty="0"/>
          </a:p>
        </p:txBody>
      </p:sp>
      <p:pic>
        <p:nvPicPr>
          <p:cNvPr id="9218" name="Picture 2" descr="Image result for teaching phon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5311" y="354353"/>
            <a:ext cx="3162300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2918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514" y="201547"/>
            <a:ext cx="8596668" cy="14083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Improvements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in Phonics check and KS1 reading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results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>Does your long-term planning include all the elements of the test? </a:t>
            </a:r>
            <a:r>
              <a:rPr lang="en-US" sz="22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2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200" b="1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n-US" sz="2200" b="1" dirty="0" smtClean="0">
                <a:solidFill>
                  <a:schemeClr val="accent2">
                    <a:lumMod val="50000"/>
                  </a:schemeClr>
                </a:solidFill>
              </a:rPr>
              <a:t>onsonant clusters, split digraphs, polysyllabic words, pseudo words and past tense verbs - as well as Phase </a:t>
            </a:r>
            <a:r>
              <a:rPr lang="en-US" sz="2200" b="1" dirty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en-US" sz="2200" b="1" dirty="0" smtClean="0">
                <a:solidFill>
                  <a:schemeClr val="accent2">
                    <a:lumMod val="50000"/>
                  </a:schemeClr>
                </a:solidFill>
              </a:rPr>
              <a:t> phonemes?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514" y="2637107"/>
            <a:ext cx="10246658" cy="3880773"/>
          </a:xfrm>
        </p:spPr>
        <p:txBody>
          <a:bodyPr>
            <a:normAutofit fontScale="925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Daily (even in Year </a:t>
            </a:r>
            <a:r>
              <a:rPr lang="en-GB" b="1" smtClean="0">
                <a:solidFill>
                  <a:srgbClr val="FF0000"/>
                </a:solidFill>
              </a:rPr>
              <a:t>2) – </a:t>
            </a:r>
            <a:r>
              <a:rPr lang="en-GB" b="1" dirty="0" smtClean="0">
                <a:solidFill>
                  <a:srgbClr val="FF0000"/>
                </a:solidFill>
              </a:rPr>
              <a:t>carefully planned, </a:t>
            </a:r>
            <a:r>
              <a:rPr lang="en-GB" b="1" smtClean="0">
                <a:solidFill>
                  <a:srgbClr val="FF0000"/>
                </a:solidFill>
              </a:rPr>
              <a:t>fast paced, 4 </a:t>
            </a:r>
            <a:r>
              <a:rPr lang="en-GB" b="1" dirty="0" smtClean="0">
                <a:solidFill>
                  <a:srgbClr val="FF0000"/>
                </a:solidFill>
              </a:rPr>
              <a:t>part lessons</a:t>
            </a:r>
          </a:p>
          <a:p>
            <a:r>
              <a:rPr lang="en-GB" b="1" dirty="0">
                <a:solidFill>
                  <a:srgbClr val="FF0000"/>
                </a:solidFill>
              </a:rPr>
              <a:t>D</a:t>
            </a:r>
            <a:r>
              <a:rPr lang="en-GB" b="1" dirty="0" smtClean="0">
                <a:solidFill>
                  <a:srgbClr val="FF0000"/>
                </a:solidFill>
              </a:rPr>
              <a:t>elivered by a teacher, supported by TAs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(keep it in the classroom, where you can oversee!)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Planned opportunities for </a:t>
            </a:r>
            <a:r>
              <a:rPr lang="en-GB" b="1" dirty="0">
                <a:solidFill>
                  <a:srgbClr val="FF0000"/>
                </a:solidFill>
              </a:rPr>
              <a:t>o</a:t>
            </a:r>
            <a:r>
              <a:rPr lang="en-GB" b="1" dirty="0" smtClean="0">
                <a:solidFill>
                  <a:srgbClr val="FF0000"/>
                </a:solidFill>
              </a:rPr>
              <a:t>ver-learning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Key strategies taught regularly 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Planned preparation for the test in Year 1 and 2</a:t>
            </a:r>
          </a:p>
          <a:p>
            <a:r>
              <a:rPr lang="en-GB" b="1" dirty="0">
                <a:solidFill>
                  <a:srgbClr val="FF0000"/>
                </a:solidFill>
              </a:rPr>
              <a:t>Phonics everywhere – go sound button crazy</a:t>
            </a:r>
            <a:r>
              <a:rPr lang="en-GB" b="1" dirty="0" smtClean="0">
                <a:solidFill>
                  <a:srgbClr val="FF0000"/>
                </a:solidFill>
              </a:rPr>
              <a:t>!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Getting parents on board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Resources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Reading Schemes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Cross-curricular links and links to </a:t>
            </a:r>
            <a:r>
              <a:rPr lang="en-GB" b="1" dirty="0" err="1" smtClean="0">
                <a:solidFill>
                  <a:srgbClr val="FF0000"/>
                </a:solidFill>
              </a:rPr>
              <a:t>SPaG</a:t>
            </a:r>
            <a:r>
              <a:rPr lang="en-GB" b="1" dirty="0" smtClean="0">
                <a:solidFill>
                  <a:srgbClr val="FF0000"/>
                </a:solidFill>
              </a:rPr>
              <a:t>, Handwriting and Guided Reading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146" name="Picture 2" descr="Image result for Oxford reading Tree - phonic progress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02446" y="201547"/>
            <a:ext cx="2299015" cy="2309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2298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22729"/>
            <a:ext cx="8596668" cy="1607671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Targeting under-performing groups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89212"/>
            <a:ext cx="8596668" cy="5365377"/>
          </a:xfrm>
        </p:spPr>
        <p:txBody>
          <a:bodyPr>
            <a:normAutofit fontScale="92500" lnSpcReduction="20000"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Summer born boys (7% gap in 2016)</a:t>
            </a:r>
          </a:p>
          <a:p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</a:rPr>
              <a:t>SEND</a:t>
            </a:r>
          </a:p>
          <a:p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</a:rPr>
              <a:t>Dyslexia </a:t>
            </a:r>
          </a:p>
          <a:p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</a:rPr>
              <a:t>Working Memory</a:t>
            </a:r>
          </a:p>
          <a:p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</a:rPr>
              <a:t>Autistic Spectrum</a:t>
            </a:r>
          </a:p>
          <a:p>
            <a:r>
              <a:rPr lang="en-GB" sz="2400" b="1" dirty="0">
                <a:solidFill>
                  <a:schemeClr val="accent2">
                    <a:lumMod val="50000"/>
                  </a:schemeClr>
                </a:solidFill>
              </a:rPr>
              <a:t>Glue Ear/Grommets </a:t>
            </a:r>
            <a:endParaRPr lang="en-GB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2400" b="1" dirty="0" smtClean="0">
                <a:solidFill>
                  <a:srgbClr val="FF0000"/>
                </a:solidFill>
              </a:rPr>
              <a:t>EAL (Roma/Traveller)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FSM</a:t>
            </a:r>
          </a:p>
          <a:p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</a:rPr>
              <a:t>Strategies include – Teacher led, Overlearning, Pre-teaching, Kinaesthetic activities that combine oral, physical and  aural approaches, Linking phonics to fine-motor skills, Bumping into Phonics, Sound Buttons everywhere, Reading books and all reading matter at relevant phases, Practice materials and strategies, Teaching linked to interests.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Will your scheme match their needs?</a:t>
            </a:r>
          </a:p>
          <a:p>
            <a:pPr marL="0" indent="0">
              <a:buNone/>
            </a:pPr>
            <a:endParaRPr lang="en-GB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GB" sz="24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098" name="Picture 2" descr="Image result for Phonics screening test practice car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87342" y="1527094"/>
            <a:ext cx="4072031" cy="2036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6806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451</TotalTime>
  <Words>500</Words>
  <Application>Microsoft Office PowerPoint</Application>
  <PresentationFormat>Custom</PresentationFormat>
  <Paragraphs>85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Facet</vt:lpstr>
      <vt:lpstr>Document</vt:lpstr>
      <vt:lpstr>Phonics</vt:lpstr>
      <vt:lpstr>Organising each taught session to cover essential elements; Revise, Teach, Practice, Apply + (Assess)  </vt:lpstr>
      <vt:lpstr>Monitoring learning and assessment of progress </vt:lpstr>
      <vt:lpstr>Training TAs and teachers new to the school  Subject Knowledge  Terminology  Key Strategies  Correct pronunciation of sounds    </vt:lpstr>
      <vt:lpstr>Demonstration of teaching in Year 1 </vt:lpstr>
      <vt:lpstr>Slide 6</vt:lpstr>
      <vt:lpstr>Improvements in Phonics check and KS1 reading results Does your long-term planning include all the elements of the test?  Consonant clusters, split digraphs, polysyllabic words, pseudo words and past tense verbs - as well as Phase 5 phonemes? </vt:lpstr>
      <vt:lpstr>Targeting under-performing groups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Phonics</dc:title>
  <dc:creator>Sarah Loxley</dc:creator>
  <cp:lastModifiedBy>Ness</cp:lastModifiedBy>
  <cp:revision>46</cp:revision>
  <dcterms:created xsi:type="dcterms:W3CDTF">2017-05-23T08:40:13Z</dcterms:created>
  <dcterms:modified xsi:type="dcterms:W3CDTF">2017-06-27T08:57:54Z</dcterms:modified>
</cp:coreProperties>
</file>